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1" r:id="rId1"/>
  </p:sldMasterIdLst>
  <p:notesMasterIdLst>
    <p:notesMasterId r:id="rId15"/>
  </p:notesMasterIdLst>
  <p:handoutMasterIdLst>
    <p:handoutMasterId r:id="rId16"/>
  </p:handoutMasterIdLst>
  <p:sldIdLst>
    <p:sldId id="392" r:id="rId2"/>
    <p:sldId id="503" r:id="rId3"/>
    <p:sldId id="504" r:id="rId4"/>
    <p:sldId id="506" r:id="rId5"/>
    <p:sldId id="505" r:id="rId6"/>
    <p:sldId id="507" r:id="rId7"/>
    <p:sldId id="508" r:id="rId8"/>
    <p:sldId id="510" r:id="rId9"/>
    <p:sldId id="509" r:id="rId10"/>
    <p:sldId id="511" r:id="rId11"/>
    <p:sldId id="514" r:id="rId12"/>
    <p:sldId id="513" r:id="rId13"/>
    <p:sldId id="515" r:id="rId14"/>
  </p:sldIdLst>
  <p:sldSz cx="9144000" cy="6858000" type="screen4x3"/>
  <p:notesSz cx="7099300" cy="10234613"/>
  <p:custDataLst>
    <p:tags r:id="rId17"/>
  </p:custDataLst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FF9900"/>
    <a:srgbClr val="0000FF"/>
    <a:srgbClr val="007033"/>
    <a:srgbClr val="008A3E"/>
    <a:srgbClr val="609ED6"/>
    <a:srgbClr val="99CCFF"/>
    <a:srgbClr val="66CCFF"/>
    <a:srgbClr val="0033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53" autoAdjust="0"/>
    <p:restoredTop sz="99643" autoAdjust="0"/>
  </p:normalViewPr>
  <p:slideViewPr>
    <p:cSldViewPr snapToGrid="0">
      <p:cViewPr varScale="1">
        <p:scale>
          <a:sx n="78" d="100"/>
          <a:sy n="78" d="100"/>
        </p:scale>
        <p:origin x="132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78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1EEA4EC-110F-4EBE-8324-45D9533D5526}" type="datetimeFigureOut">
              <a:rPr lang="ja-JP" altLang="en-US"/>
              <a:pPr>
                <a:defRPr/>
              </a:pPr>
              <a:t>2023/2/15</a:t>
            </a:fld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68A9FDE-10FD-45DA-A1F0-F8F5C326467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561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05D0ECA-68A4-4E95-906C-2D1519606506}" type="datetimeFigureOut">
              <a:rPr lang="ja-JP" altLang="en-US"/>
              <a:pPr>
                <a:defRPr/>
              </a:pPr>
              <a:t>2023/2/15</a:t>
            </a:fld>
            <a:endParaRPr lang="en-US" altLang="ja-JP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マスター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E411F456-129C-4679-AE79-8CAE1F5EB50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77507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ja-JP" altLang="en-US" sz="1800"/>
          </a:p>
        </p:txBody>
      </p:sp>
      <p:sp>
        <p:nvSpPr>
          <p:cNvPr id="13316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354DFD-A574-4020-9875-E8EE80E50137}" type="slidenum">
              <a:rPr lang="ja-JP" altLang="en-US"/>
              <a:pPr algn="r" eaLnBrk="1" hangingPunct="1">
                <a:spcBef>
                  <a:spcPct val="0"/>
                </a:spcBef>
              </a:pPr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951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0248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4994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834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1544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820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975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100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044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976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1834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98993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/>
          </a:p>
        </p:txBody>
      </p:sp>
      <p:sp>
        <p:nvSpPr>
          <p:cNvPr id="14340" name="スライド番号プレースホルダー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0" tIns="47320" rIns="94640" bIns="47320" anchor="b"/>
          <a:lstStyle>
            <a:lvl1pPr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68350" indent="-295275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8268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55763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128838" indent="-236538" defTabSz="9461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860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0432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5004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957638" indent="-236538" defTabSz="9461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9EDEEC-12B0-467D-849C-FC255EDD81CA}" type="slidenum">
              <a:rPr lang="ja-JP" altLang="en-US"/>
              <a:pPr algn="r" eaLnBrk="1" hangingPunct="1">
                <a:spcBef>
                  <a:spcPct val="0"/>
                </a:spcBef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9341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251520" y="863001"/>
            <a:ext cx="8712968" cy="4571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6" name="テキスト ボックス 9"/>
          <p:cNvSpPr txBox="1">
            <a:spLocks noChangeArrowheads="1"/>
          </p:cNvSpPr>
          <p:nvPr/>
        </p:nvSpPr>
        <p:spPr bwMode="auto">
          <a:xfrm>
            <a:off x="-36000" y="-46800"/>
            <a:ext cx="3240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400" b="1" dirty="0">
                <a:solidFill>
                  <a:srgbClr val="C00000"/>
                </a:solidFill>
              </a:rPr>
              <a:t>EFW MAKE IT EASY</a:t>
            </a:r>
            <a:endParaRPr lang="ja-JP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6519863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chemeClr val="tx2"/>
                </a:solidFill>
                <a:latin typeface="MS UI Gothic" pitchFamily="50" charset="-128"/>
                <a:ea typeface="MS UI Gothic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5246043"/>
          </a:xfrm>
        </p:spPr>
        <p:txBody>
          <a:bodyPr>
            <a:normAutofit/>
          </a:bodyPr>
          <a:lstStyle>
            <a:lvl1pPr>
              <a:defRPr sz="1800">
                <a:latin typeface="MS UI Gothic" pitchFamily="50" charset="-128"/>
                <a:ea typeface="MS UI Gothic" pitchFamily="50" charset="-128"/>
              </a:defRPr>
            </a:lvl1pPr>
            <a:lvl2pPr>
              <a:defRPr sz="1800">
                <a:latin typeface="MS UI Gothic" pitchFamily="50" charset="-128"/>
                <a:ea typeface="MS UI Gothic" pitchFamily="50" charset="-128"/>
              </a:defRPr>
            </a:lvl2pPr>
            <a:lvl3pPr>
              <a:defRPr sz="1800">
                <a:latin typeface="MS UI Gothic" pitchFamily="50" charset="-128"/>
                <a:ea typeface="MS UI Gothic" pitchFamily="50" charset="-128"/>
              </a:defRPr>
            </a:lvl3pPr>
            <a:lvl4pPr>
              <a:defRPr sz="1800">
                <a:latin typeface="MS UI Gothic" pitchFamily="50" charset="-128"/>
                <a:ea typeface="MS UI Gothic" pitchFamily="50" charset="-128"/>
              </a:defRPr>
            </a:lvl4pPr>
            <a:lvl5pPr>
              <a:defRPr sz="1800">
                <a:latin typeface="MS UI Gothic" pitchFamily="50" charset="-128"/>
                <a:ea typeface="MS UI Gothic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8" name="スライド番号プレースホルダー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2CBF0-9F56-4157-9FC0-529FA0A011B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4837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1" name="スライド番号プレースホルダー 1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E5AA8DC3-14C1-4C98-A520-5519C9F789F6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kintone-papers/kintone-662448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ozu.dev/j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ybozudev.zendesk.com/hc/ja/articles/200720464#ste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intone.cybozu.co.jp/jp/feature/date.html#docu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ybozu.dev/ja/kintone/docs/rest-api/overview/authentica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 bwMode="auto">
          <a:xfrm>
            <a:off x="698500" y="2422525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Arial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r>
              <a:rPr lang="en-US" altLang="ja-JP" sz="3600" dirty="0" err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Kintone</a:t>
            </a:r>
            <a:r>
              <a:rPr lang="ja-JP" altLang="en-US" sz="36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へようこそ</a:t>
            </a:r>
            <a:endParaRPr lang="en-US" altLang="ja-JP" sz="360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140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V0.1</a:t>
            </a:r>
          </a:p>
        </p:txBody>
      </p:sp>
      <p:sp>
        <p:nvSpPr>
          <p:cNvPr id="8" name="タイトル 1"/>
          <p:cNvSpPr txBox="1">
            <a:spLocks/>
          </p:cNvSpPr>
          <p:nvPr/>
        </p:nvSpPr>
        <p:spPr bwMode="auto">
          <a:xfrm>
            <a:off x="0" y="4365625"/>
            <a:ext cx="9144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エスコ・ジャパン株式会社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ja-JP"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2023.02.15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f3.gif">
            <a:extLst>
              <a:ext uri="{FF2B5EF4-FFF2-40B4-BE49-F238E27FC236}">
                <a16:creationId xmlns:a16="http://schemas.microsoft.com/office/drawing/2014/main" id="{11C0E3A3-D07E-4789-94B3-5938F7B00E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46" y="1134705"/>
            <a:ext cx="7473754" cy="51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３ー４．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API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トークン認証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672E80-5FE7-4ACE-9A72-CA4C6F4EEB75}"/>
              </a:ext>
            </a:extLst>
          </p:cNvPr>
          <p:cNvSpPr/>
          <p:nvPr/>
        </p:nvSpPr>
        <p:spPr>
          <a:xfrm>
            <a:off x="251136" y="1097886"/>
            <a:ext cx="1324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トークンの発行方法</a:t>
            </a:r>
            <a:endParaRPr lang="en-US" altLang="ja-JP" dirty="0"/>
          </a:p>
          <a:p>
            <a:r>
              <a:rPr lang="en-US" altLang="ja-JP" dirty="0">
                <a:solidFill>
                  <a:schemeClr val="bg1">
                    <a:lumMod val="75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動画あり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CF94039-96BE-48FA-BA5D-3AA671B8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313237"/>
            <a:ext cx="7591425" cy="23622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11EA503-373A-4B10-B3D6-02B1E06289B2}"/>
              </a:ext>
            </a:extLst>
          </p:cNvPr>
          <p:cNvSpPr/>
          <p:nvPr/>
        </p:nvSpPr>
        <p:spPr>
          <a:xfrm>
            <a:off x="5797096" y="4894172"/>
            <a:ext cx="18365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333333"/>
                </a:solidFill>
                <a:latin typeface="YakuHanJPs"/>
              </a:rPr>
              <a:t>トークンごとにどんな操作をさせるか制御させることもできます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78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３ー５．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GET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メソッド（取得）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C74D765-902F-4923-8703-49E65165C1C4}"/>
              </a:ext>
            </a:extLst>
          </p:cNvPr>
          <p:cNvSpPr/>
          <p:nvPr/>
        </p:nvSpPr>
        <p:spPr>
          <a:xfrm>
            <a:off x="279555" y="1101882"/>
            <a:ext cx="7207095" cy="372321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レコード</a:t>
            </a:r>
            <a:r>
              <a:rPr lang="en-US" altLang="ja-JP" sz="1400" dirty="0">
                <a:solidFill>
                  <a:srgbClr val="FFFF00"/>
                </a:solidFill>
              </a:rPr>
              <a:t>1</a:t>
            </a:r>
            <a:r>
              <a:rPr lang="ja-JP" altLang="en-US" sz="1400" dirty="0">
                <a:solidFill>
                  <a:srgbClr val="FFFF00"/>
                </a:solidFill>
              </a:rPr>
              <a:t>件取得する場合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var obj=</a:t>
            </a:r>
            <a:r>
              <a:rPr lang="en-US" altLang="ja-JP" sz="1400" dirty="0" err="1">
                <a:solidFill>
                  <a:schemeClr val="bg1"/>
                </a:solidFill>
              </a:rPr>
              <a:t>Rest.get</a:t>
            </a:r>
            <a:r>
              <a:rPr lang="en-US" altLang="ja-JP" sz="14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</a:t>
            </a:r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record.json?app</a:t>
            </a:r>
            <a:r>
              <a:rPr lang="en-US" altLang="ja-JP" sz="1400" dirty="0"/>
              <a:t>=100&amp;id=1</a:t>
            </a:r>
            <a:r>
              <a:rPr lang="en-US" altLang="ja-JP" sz="1400" dirty="0">
                <a:solidFill>
                  <a:schemeClr val="bg1"/>
                </a:solidFill>
              </a:rPr>
              <a:t>”,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{</a:t>
            </a:r>
            <a:r>
              <a:rPr lang="en-US" altLang="ja-JP" sz="1400" dirty="0"/>
              <a:t>“X-</a:t>
            </a:r>
            <a:r>
              <a:rPr lang="en-US" altLang="ja-JP" sz="1400" dirty="0" err="1"/>
              <a:t>Cybozu</a:t>
            </a:r>
            <a:r>
              <a:rPr lang="en-US" altLang="ja-JP" sz="1400" dirty="0"/>
              <a:t>-API-Token”: “YOUR_TOKEN”</a:t>
            </a:r>
            <a:r>
              <a:rPr lang="en-US" altLang="ja-JP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レコード全件取得する場合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var obj=</a:t>
            </a:r>
            <a:r>
              <a:rPr lang="en-US" altLang="ja-JP" sz="1400" dirty="0" err="1">
                <a:solidFill>
                  <a:schemeClr val="bg1"/>
                </a:solidFill>
              </a:rPr>
              <a:t>Rest.get</a:t>
            </a:r>
            <a:r>
              <a:rPr lang="en-US" altLang="ja-JP" sz="14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</a:t>
            </a:r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records.json?app</a:t>
            </a:r>
            <a:r>
              <a:rPr lang="en-US" altLang="ja-JP" sz="1400" dirty="0"/>
              <a:t>=100</a:t>
            </a:r>
            <a:r>
              <a:rPr lang="en-US" altLang="ja-JP" sz="1400" dirty="0">
                <a:solidFill>
                  <a:schemeClr val="bg1"/>
                </a:solidFill>
              </a:rPr>
              <a:t>”,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{</a:t>
            </a:r>
            <a:r>
              <a:rPr lang="en-US" altLang="ja-JP" sz="1400" dirty="0"/>
              <a:t>“X-</a:t>
            </a:r>
            <a:r>
              <a:rPr lang="en-US" altLang="ja-JP" sz="1400" dirty="0" err="1"/>
              <a:t>Cybozu</a:t>
            </a:r>
            <a:r>
              <a:rPr lang="en-US" altLang="ja-JP" sz="1400" dirty="0"/>
              <a:t>-API-Token”: “YOUR_TOKEN”</a:t>
            </a:r>
            <a:r>
              <a:rPr lang="en-US" altLang="ja-JP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条件付きで複数件取得する場合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var query=</a:t>
            </a:r>
            <a:r>
              <a:rPr lang="en-US" altLang="ja-JP" sz="1400" dirty="0" err="1">
                <a:solidFill>
                  <a:schemeClr val="bg1"/>
                </a:solidFill>
              </a:rPr>
              <a:t>encodeURI</a:t>
            </a:r>
            <a:r>
              <a:rPr lang="en-US" altLang="ja-JP" sz="1400" dirty="0">
                <a:solidFill>
                  <a:schemeClr val="bg1"/>
                </a:solidFill>
              </a:rPr>
              <a:t>('text = "</a:t>
            </a:r>
            <a:r>
              <a:rPr lang="en-US" altLang="ja-JP" sz="1400" dirty="0" err="1">
                <a:solidFill>
                  <a:schemeClr val="bg1"/>
                </a:solidFill>
              </a:rPr>
              <a:t>Cybozu</a:t>
            </a:r>
            <a:r>
              <a:rPr lang="en-US" altLang="ja-JP" sz="1400" dirty="0">
                <a:solidFill>
                  <a:schemeClr val="bg1"/>
                </a:solidFill>
              </a:rPr>
              <a:t>“’);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var obj=</a:t>
            </a:r>
            <a:r>
              <a:rPr lang="en-US" altLang="ja-JP" sz="1400" dirty="0" err="1">
                <a:solidFill>
                  <a:schemeClr val="bg1"/>
                </a:solidFill>
              </a:rPr>
              <a:t>Rest.get</a:t>
            </a:r>
            <a:r>
              <a:rPr lang="en-US" altLang="ja-JP" sz="14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</a:t>
            </a:r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records.json?app</a:t>
            </a:r>
            <a:r>
              <a:rPr lang="en-US" altLang="ja-JP" sz="1400" dirty="0"/>
              <a:t>=100&amp;</a:t>
            </a:r>
            <a:r>
              <a:rPr lang="en-US" altLang="ja-JP" sz="1400" dirty="0">
                <a:solidFill>
                  <a:schemeClr val="bg1"/>
                </a:solidFill>
              </a:rPr>
              <a:t>query=”+ query,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{</a:t>
            </a:r>
            <a:r>
              <a:rPr lang="en-US" altLang="ja-JP" sz="1400" dirty="0"/>
              <a:t>“X-</a:t>
            </a:r>
            <a:r>
              <a:rPr lang="en-US" altLang="ja-JP" sz="1400" dirty="0" err="1"/>
              <a:t>Cybozu</a:t>
            </a:r>
            <a:r>
              <a:rPr lang="en-US" altLang="ja-JP" sz="1400" dirty="0"/>
              <a:t>-API-Token”: “YOUR_TOKEN”</a:t>
            </a:r>
            <a:r>
              <a:rPr lang="en-US" altLang="ja-JP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);</a:t>
            </a:r>
          </a:p>
          <a:p>
            <a:endParaRPr lang="en-US" altLang="ja-JP" sz="1400" dirty="0">
              <a:solidFill>
                <a:srgbClr val="FFFF00"/>
              </a:solidFill>
            </a:endParaRPr>
          </a:p>
          <a:p>
            <a:endParaRPr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8DCB16B-44F7-4257-99BA-DC4678A35C6C}"/>
              </a:ext>
            </a:extLst>
          </p:cNvPr>
          <p:cNvSpPr/>
          <p:nvPr/>
        </p:nvSpPr>
        <p:spPr>
          <a:xfrm>
            <a:off x="61912" y="4735015"/>
            <a:ext cx="6335713" cy="204220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１件取得の結果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{  "record": {"</a:t>
            </a:r>
            <a:r>
              <a:rPr lang="ja-JP" altLang="en-US" sz="1400" dirty="0">
                <a:solidFill>
                  <a:schemeClr val="bg1"/>
                </a:solidFill>
              </a:rPr>
              <a:t>レコード番号</a:t>
            </a:r>
            <a:r>
              <a:rPr lang="en-US" altLang="ja-JP" sz="1400" dirty="0">
                <a:solidFill>
                  <a:schemeClr val="bg1"/>
                </a:solidFill>
              </a:rPr>
              <a:t>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RECORD_NUMBER","value</a:t>
            </a:r>
            <a:r>
              <a:rPr lang="en-US" altLang="ja-JP" sz="1400" dirty="0">
                <a:solidFill>
                  <a:schemeClr val="bg1"/>
                </a:solidFill>
              </a:rPr>
              <a:t>": "1"},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</a:t>
            </a:r>
            <a:r>
              <a:rPr lang="ja-JP" altLang="en-US" sz="1400" dirty="0">
                <a:solidFill>
                  <a:schemeClr val="bg1"/>
                </a:solidFill>
              </a:rPr>
              <a:t>更新者</a:t>
            </a:r>
            <a:r>
              <a:rPr lang="en-US" altLang="ja-JP" sz="1400" dirty="0">
                <a:solidFill>
                  <a:schemeClr val="bg1"/>
                </a:solidFill>
              </a:rPr>
              <a:t>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MODIFIER","value</a:t>
            </a:r>
            <a:r>
              <a:rPr lang="en-US" altLang="ja-JP" sz="1400" dirty="0">
                <a:solidFill>
                  <a:schemeClr val="bg1"/>
                </a:solidFill>
              </a:rPr>
              <a:t>": {"code": "</a:t>
            </a:r>
            <a:r>
              <a:rPr lang="en-US" altLang="ja-JP" sz="1400" dirty="0" err="1">
                <a:solidFill>
                  <a:schemeClr val="bg1"/>
                </a:solidFill>
              </a:rPr>
              <a:t>bb","name</a:t>
            </a:r>
            <a:r>
              <a:rPr lang="en-US" altLang="ja-JP" sz="1400" dirty="0">
                <a:solidFill>
                  <a:schemeClr val="bg1"/>
                </a:solidFill>
              </a:rPr>
              <a:t>": "BB"}},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</a:t>
            </a:r>
            <a:r>
              <a:rPr lang="ja-JP" altLang="en-US" sz="1400" dirty="0">
                <a:solidFill>
                  <a:schemeClr val="bg1"/>
                </a:solidFill>
              </a:rPr>
              <a:t>作成者</a:t>
            </a:r>
            <a:r>
              <a:rPr lang="en-US" altLang="ja-JP" sz="1400" dirty="0">
                <a:solidFill>
                  <a:schemeClr val="bg1"/>
                </a:solidFill>
              </a:rPr>
              <a:t>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CREATOR","value</a:t>
            </a:r>
            <a:r>
              <a:rPr lang="en-US" altLang="ja-JP" sz="1400" dirty="0">
                <a:solidFill>
                  <a:schemeClr val="bg1"/>
                </a:solidFill>
              </a:rPr>
              <a:t>": {"code": "</a:t>
            </a:r>
            <a:r>
              <a:rPr lang="en-US" altLang="ja-JP" sz="1400" dirty="0" err="1">
                <a:solidFill>
                  <a:schemeClr val="bg1"/>
                </a:solidFill>
              </a:rPr>
              <a:t>bb","name</a:t>
            </a:r>
            <a:r>
              <a:rPr lang="en-US" altLang="ja-JP" sz="1400" dirty="0">
                <a:solidFill>
                  <a:schemeClr val="bg1"/>
                </a:solidFill>
              </a:rPr>
              <a:t>": "BB"}},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"text":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SINGLE_LINE_TEXT","value</a:t>
            </a:r>
            <a:r>
              <a:rPr lang="en-US" altLang="ja-JP" sz="1400" dirty="0">
                <a:solidFill>
                  <a:schemeClr val="bg1"/>
                </a:solidFill>
              </a:rPr>
              <a:t>": "</a:t>
            </a:r>
            <a:r>
              <a:rPr lang="ja-JP" altLang="en-US" sz="1400" dirty="0">
                <a:solidFill>
                  <a:schemeClr val="bg1"/>
                </a:solidFill>
              </a:rPr>
              <a:t>サンプルデータです</a:t>
            </a:r>
            <a:r>
              <a:rPr lang="en-US" altLang="ja-JP" sz="1400" dirty="0">
                <a:solidFill>
                  <a:schemeClr val="bg1"/>
                </a:solidFill>
              </a:rPr>
              <a:t>"},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"$revision": {"type": "__</a:t>
            </a:r>
            <a:r>
              <a:rPr lang="en-US" altLang="ja-JP" sz="1400" dirty="0" err="1">
                <a:solidFill>
                  <a:schemeClr val="bg1"/>
                </a:solidFill>
              </a:rPr>
              <a:t>REVISION__","value</a:t>
            </a:r>
            <a:r>
              <a:rPr lang="en-US" altLang="ja-JP" sz="1400" dirty="0">
                <a:solidFill>
                  <a:schemeClr val="bg1"/>
                </a:solidFill>
              </a:rPr>
              <a:t>": "1"},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</a:t>
            </a:r>
            <a:r>
              <a:rPr lang="ja-JP" altLang="en-US" sz="1400" dirty="0">
                <a:solidFill>
                  <a:schemeClr val="bg1"/>
                </a:solidFill>
              </a:rPr>
              <a:t>更新日時</a:t>
            </a:r>
            <a:r>
              <a:rPr lang="en-US" altLang="ja-JP" sz="1400" dirty="0">
                <a:solidFill>
                  <a:schemeClr val="bg1"/>
                </a:solidFill>
              </a:rPr>
              <a:t>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UPDATED_TIME","value</a:t>
            </a:r>
            <a:r>
              <a:rPr lang="en-US" altLang="ja-JP" sz="1400" dirty="0">
                <a:solidFill>
                  <a:schemeClr val="bg1"/>
                </a:solidFill>
              </a:rPr>
              <a:t>": "2018-10-18T04:08:00Z"},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"</a:t>
            </a:r>
            <a:r>
              <a:rPr lang="ja-JP" altLang="en-US" sz="1400" dirty="0">
                <a:solidFill>
                  <a:schemeClr val="bg1"/>
                </a:solidFill>
              </a:rPr>
              <a:t>作成日時</a:t>
            </a:r>
            <a:r>
              <a:rPr lang="en-US" altLang="ja-JP" sz="1400" dirty="0">
                <a:solidFill>
                  <a:schemeClr val="bg1"/>
                </a:solidFill>
              </a:rPr>
              <a:t>": {"type": "</a:t>
            </a:r>
            <a:r>
              <a:rPr lang="en-US" altLang="ja-JP" sz="1400" dirty="0" err="1">
                <a:solidFill>
                  <a:schemeClr val="bg1"/>
                </a:solidFill>
              </a:rPr>
              <a:t>CREATED_TIME","value</a:t>
            </a:r>
            <a:r>
              <a:rPr lang="en-US" altLang="ja-JP" sz="1400" dirty="0">
                <a:solidFill>
                  <a:schemeClr val="bg1"/>
                </a:solidFill>
              </a:rPr>
              <a:t>": "2018-10-18T04:08:00Z"},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“$id”: {“type”: “__</a:t>
            </a:r>
            <a:r>
              <a:rPr lang="en-US" altLang="ja-JP" sz="1400" dirty="0" err="1">
                <a:solidFill>
                  <a:schemeClr val="bg1"/>
                </a:solidFill>
              </a:rPr>
              <a:t>ID__”,“value</a:t>
            </a:r>
            <a:r>
              <a:rPr lang="en-US" altLang="ja-JP" sz="1400" dirty="0">
                <a:solidFill>
                  <a:schemeClr val="bg1"/>
                </a:solidFill>
              </a:rPr>
              <a:t>”: “1”}</a:t>
            </a:r>
            <a:r>
              <a:rPr lang="ja-JP" altLang="en-US" sz="1400" dirty="0">
                <a:solidFill>
                  <a:schemeClr val="bg1"/>
                </a:solidFill>
              </a:rPr>
              <a:t> </a:t>
            </a:r>
            <a:r>
              <a:rPr lang="en-US" altLang="ja-JP" sz="1400" dirty="0">
                <a:solidFill>
                  <a:schemeClr val="bg1"/>
                </a:solidFill>
              </a:rPr>
              <a:t>} }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96EC3-762B-4725-A004-F80AEFD2F26A}"/>
              </a:ext>
            </a:extLst>
          </p:cNvPr>
          <p:cNvSpPr/>
          <p:nvPr/>
        </p:nvSpPr>
        <p:spPr>
          <a:xfrm>
            <a:off x="6555921" y="4735015"/>
            <a:ext cx="2526167" cy="204220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複数取得の結果 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{  "records":[{…},{….}…] }</a:t>
            </a:r>
          </a:p>
        </p:txBody>
      </p:sp>
    </p:spTree>
    <p:extLst>
      <p:ext uri="{BB962C8B-B14F-4D97-AF65-F5344CB8AC3E}">
        <p14:creationId xmlns:p14="http://schemas.microsoft.com/office/powerpoint/2010/main" val="189169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３ー６．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POST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メソッド（新規登録）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C74D765-902F-4923-8703-49E65165C1C4}"/>
              </a:ext>
            </a:extLst>
          </p:cNvPr>
          <p:cNvSpPr/>
          <p:nvPr/>
        </p:nvSpPr>
        <p:spPr>
          <a:xfrm>
            <a:off x="279555" y="1101882"/>
            <a:ext cx="7207095" cy="539099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レコード</a:t>
            </a:r>
            <a:r>
              <a:rPr lang="en-US" altLang="ja-JP" sz="1400" dirty="0">
                <a:solidFill>
                  <a:srgbClr val="FFFF00"/>
                </a:solidFill>
              </a:rPr>
              <a:t>1</a:t>
            </a:r>
            <a:r>
              <a:rPr lang="ja-JP" altLang="en-US" sz="1400" dirty="0">
                <a:solidFill>
                  <a:srgbClr val="FFFF00"/>
                </a:solidFill>
              </a:rPr>
              <a:t>件を登録する場合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var params={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app:100,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record:{text:{'value': 'sample text'}}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};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var ret=</a:t>
            </a:r>
            <a:r>
              <a:rPr lang="en-US" altLang="ja-JP" sz="1400" dirty="0" err="1">
                <a:solidFill>
                  <a:schemeClr val="bg1"/>
                </a:solidFill>
              </a:rPr>
              <a:t>Rest.post</a:t>
            </a:r>
            <a:r>
              <a:rPr lang="en-US" altLang="ja-JP" sz="14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</a:t>
            </a:r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record.json</a:t>
            </a:r>
            <a:r>
              <a:rPr lang="en-US" altLang="ja-JP" sz="1400" dirty="0">
                <a:solidFill>
                  <a:schemeClr val="bg1"/>
                </a:solidFill>
              </a:rPr>
              <a:t>”,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params,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{</a:t>
            </a:r>
            <a:r>
              <a:rPr lang="en-US" altLang="ja-JP" sz="1400" dirty="0"/>
              <a:t>“X-</a:t>
            </a:r>
            <a:r>
              <a:rPr lang="en-US" altLang="ja-JP" sz="1400" dirty="0" err="1"/>
              <a:t>Cybozu</a:t>
            </a:r>
            <a:r>
              <a:rPr lang="en-US" altLang="ja-JP" sz="1400" dirty="0"/>
              <a:t>-API-Token”: “YOUR_TOKEN”, "</a:t>
            </a:r>
            <a:r>
              <a:rPr lang="en-US" altLang="ja-JP" sz="1400" dirty="0" err="1"/>
              <a:t>Content-Type“:"application</a:t>
            </a:r>
            <a:r>
              <a:rPr lang="en-US" altLang="ja-JP" sz="1400" dirty="0"/>
              <a:t>/json"</a:t>
            </a:r>
            <a:r>
              <a:rPr lang="en-US" altLang="ja-JP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レコード複数件を登録する場合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var params={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app:100,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records:[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{text:{'value': 'sample text1’}},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{text:{'value': 'sample text2’}},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{text:{'value': 'sample text3’}},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]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};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var ret=</a:t>
            </a:r>
            <a:r>
              <a:rPr lang="en-US" altLang="ja-JP" sz="1400" dirty="0" err="1">
                <a:solidFill>
                  <a:schemeClr val="bg1"/>
                </a:solidFill>
              </a:rPr>
              <a:t>Rest.post</a:t>
            </a:r>
            <a:r>
              <a:rPr lang="en-US" altLang="ja-JP" sz="14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“</a:t>
            </a:r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record.json</a:t>
            </a:r>
            <a:r>
              <a:rPr lang="en-US" altLang="ja-JP" sz="1400" dirty="0">
                <a:solidFill>
                  <a:schemeClr val="bg1"/>
                </a:solidFill>
              </a:rPr>
              <a:t>”,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params,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{</a:t>
            </a:r>
            <a:r>
              <a:rPr lang="en-US" altLang="ja-JP" sz="1400" dirty="0"/>
              <a:t>“X-</a:t>
            </a:r>
            <a:r>
              <a:rPr lang="en-US" altLang="ja-JP" sz="1400" dirty="0" err="1"/>
              <a:t>Cybozu</a:t>
            </a:r>
            <a:r>
              <a:rPr lang="en-US" altLang="ja-JP" sz="1400" dirty="0"/>
              <a:t>-API-Token”: “YOUR_TOKEN”, "</a:t>
            </a:r>
            <a:r>
              <a:rPr lang="en-US" altLang="ja-JP" sz="1400" dirty="0" err="1"/>
              <a:t>Content-Type“:"application</a:t>
            </a:r>
            <a:r>
              <a:rPr lang="en-US" altLang="ja-JP" sz="1400" dirty="0"/>
              <a:t>/json"</a:t>
            </a:r>
            <a:r>
              <a:rPr lang="en-US" altLang="ja-JP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);</a:t>
            </a:r>
          </a:p>
          <a:p>
            <a:endParaRPr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EC96EC3-762B-4725-A004-F80AEFD2F26A}"/>
              </a:ext>
            </a:extLst>
          </p:cNvPr>
          <p:cNvSpPr/>
          <p:nvPr/>
        </p:nvSpPr>
        <p:spPr>
          <a:xfrm>
            <a:off x="6457950" y="1967322"/>
            <a:ext cx="2526167" cy="78404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１件登録の結果 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/>
              <a:t>{"id":"2", "revision":"1"}</a:t>
            </a:r>
            <a:endParaRPr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B77250-FDA1-4847-98CD-67D6F3F4840A}"/>
              </a:ext>
            </a:extLst>
          </p:cNvPr>
          <p:cNvSpPr/>
          <p:nvPr/>
        </p:nvSpPr>
        <p:spPr>
          <a:xfrm>
            <a:off x="6457949" y="4079422"/>
            <a:ext cx="2526167" cy="8926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</a:t>
            </a:r>
            <a:r>
              <a:rPr lang="ja-JP" altLang="en-US" sz="1400" dirty="0">
                <a:solidFill>
                  <a:srgbClr val="FFFF00"/>
                </a:solidFill>
              </a:rPr>
              <a:t>１件登録の結果 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/>
              <a:t>{"ids":["1", "2“, ”3”], "revisions":["1", "1“, “1”]}</a:t>
            </a:r>
            <a:endParaRPr lang="en-US" altLang="ja-JP" sz="1400" dirty="0">
              <a:solidFill>
                <a:schemeClr val="bg1"/>
              </a:solidFill>
            </a:endParaRP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99A19957-0C5A-403F-A3D3-818475ABD9AF}"/>
              </a:ext>
            </a:extLst>
          </p:cNvPr>
          <p:cNvSpPr/>
          <p:nvPr/>
        </p:nvSpPr>
        <p:spPr>
          <a:xfrm>
            <a:off x="4188279" y="3405805"/>
            <a:ext cx="2351314" cy="700831"/>
          </a:xfrm>
          <a:prstGeom prst="wedgeRoundRectCallout">
            <a:avLst>
              <a:gd name="adj1" fmla="val -27773"/>
              <a:gd name="adj2" fmla="val -98456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</a:t>
            </a:r>
            <a:r>
              <a:rPr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方法以外の場合必要</a:t>
            </a:r>
            <a:endParaRPr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GET</a:t>
            </a:r>
            <a:r>
              <a:rPr kumimoji="1" lang="ja-JP" alt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の場合書いていけない</a:t>
            </a:r>
          </a:p>
        </p:txBody>
      </p:sp>
    </p:spTree>
    <p:extLst>
      <p:ext uri="{BB962C8B-B14F-4D97-AF65-F5344CB8AC3E}">
        <p14:creationId xmlns:p14="http://schemas.microsoft.com/office/powerpoint/2010/main" val="318776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※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参考資料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731D504-8E87-416E-AB4E-56F6E2FE8718}"/>
              </a:ext>
            </a:extLst>
          </p:cNvPr>
          <p:cNvSpPr/>
          <p:nvPr/>
        </p:nvSpPr>
        <p:spPr>
          <a:xfrm>
            <a:off x="251135" y="1285199"/>
            <a:ext cx="6361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https://qiita.com/RyBB/items/73c50f1751ad137ba410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D91AD8D-E7BE-4A8C-81E9-4242241EF742}"/>
              </a:ext>
            </a:extLst>
          </p:cNvPr>
          <p:cNvSpPr/>
          <p:nvPr/>
        </p:nvSpPr>
        <p:spPr>
          <a:xfrm>
            <a:off x="251135" y="1654531"/>
            <a:ext cx="588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https://qiita.com/RyBB/items/daabb9b60d804ee2242f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D2182D2-E0EB-4CDF-9FFA-6AF5FCBBE13A}"/>
              </a:ext>
            </a:extLst>
          </p:cNvPr>
          <p:cNvSpPr/>
          <p:nvPr/>
        </p:nvSpPr>
        <p:spPr>
          <a:xfrm>
            <a:off x="251135" y="2042538"/>
            <a:ext cx="5611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https://qiita.com/RyBB/items/8f6ca0a0e13d5fc42759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98E792-1434-4427-96FA-57ADA4A805A9}"/>
              </a:ext>
            </a:extLst>
          </p:cNvPr>
          <p:cNvSpPr/>
          <p:nvPr/>
        </p:nvSpPr>
        <p:spPr>
          <a:xfrm>
            <a:off x="251135" y="2445521"/>
            <a:ext cx="567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https://qiita.com/RyBB/items/08cf511f1dbce6cf76bf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9E21DE7-F71D-4EE8-A5A7-5A5327B4DFBF}"/>
              </a:ext>
            </a:extLst>
          </p:cNvPr>
          <p:cNvSpPr/>
          <p:nvPr/>
        </p:nvSpPr>
        <p:spPr>
          <a:xfrm>
            <a:off x="251135" y="2833528"/>
            <a:ext cx="5961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https://qiita.com/RyBB/items/94c13ca56887558bb227</a:t>
            </a:r>
          </a:p>
        </p:txBody>
      </p:sp>
    </p:spTree>
    <p:extLst>
      <p:ext uri="{BB962C8B-B14F-4D97-AF65-F5344CB8AC3E}">
        <p14:creationId xmlns:p14="http://schemas.microsoft.com/office/powerpoint/2010/main" val="294394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１ー１．開発者ライセンスとは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0E9C0A-646C-4AAB-808F-3015CEEDCBCD}"/>
              </a:ext>
            </a:extLst>
          </p:cNvPr>
          <p:cNvSpPr/>
          <p:nvPr/>
        </p:nvSpPr>
        <p:spPr>
          <a:xfrm>
            <a:off x="251136" y="1101882"/>
            <a:ext cx="86561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「kintoneの開発をしたい！けど、運用環境でいきなりやるのは難しい！」</a:t>
            </a:r>
          </a:p>
          <a:p>
            <a:endParaRPr lang="ja-JP" altLang="en-US" dirty="0"/>
          </a:p>
          <a:p>
            <a:r>
              <a:rPr lang="ja-JP" altLang="en-US" dirty="0"/>
              <a:t>というニーズにも答えるために用意している開発用の環境です。</a:t>
            </a:r>
          </a:p>
          <a:p>
            <a:r>
              <a:rPr lang="ja-JP" altLang="en-US" dirty="0"/>
              <a:t>1年間無償で、1年後に更新することで実質ずっと利用することができます。</a:t>
            </a:r>
          </a:p>
          <a:p>
            <a:endParaRPr lang="ja-JP" altLang="en-US" dirty="0"/>
          </a:p>
          <a:p>
            <a:r>
              <a:rPr lang="ja-JP" altLang="en-US" dirty="0"/>
              <a:t>しかし、この開発者ライセンスには制限がいくつかあり、</a:t>
            </a:r>
          </a:p>
          <a:p>
            <a:endParaRPr lang="ja-JP" altLang="en-US" dirty="0"/>
          </a:p>
          <a:p>
            <a:r>
              <a:rPr lang="ja-JP" altLang="en-US" dirty="0"/>
              <a:t>開発目的なので運用には使用しない</a:t>
            </a:r>
          </a:p>
          <a:p>
            <a:r>
              <a:rPr lang="ja-JP" altLang="en-US" dirty="0"/>
              <a:t>ユーザー数はMAXで5名まで</a:t>
            </a:r>
          </a:p>
          <a:p>
            <a:r>
              <a:rPr lang="ja-JP" altLang="en-US" dirty="0"/>
              <a:t>運用環境へは移行できない</a:t>
            </a:r>
          </a:p>
          <a:p>
            <a:r>
              <a:rPr lang="ja-JP" altLang="en-US" dirty="0"/>
              <a:t>などがあります。詳しくはこちらをご覧ください!</a:t>
            </a:r>
          </a:p>
          <a:p>
            <a:r>
              <a:rPr lang="ja-JP" altLang="en-US" dirty="0">
                <a:hlinkClick r:id="rId3"/>
              </a:rPr>
              <a:t>https://www.slideshare.net/kintone-papers/kintone-66244855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5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１ー２．開発者ライセンスの取得方法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F0E9C0A-646C-4AAB-808F-3015CEEDCBCD}"/>
              </a:ext>
            </a:extLst>
          </p:cNvPr>
          <p:cNvSpPr/>
          <p:nvPr/>
        </p:nvSpPr>
        <p:spPr>
          <a:xfrm>
            <a:off x="251136" y="1101882"/>
            <a:ext cx="86561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開発者ライセンスを取得するためには、</a:t>
            </a:r>
          </a:p>
          <a:p>
            <a:endParaRPr lang="ja-JP" altLang="en-US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cybozu</a:t>
            </a:r>
            <a:r>
              <a:rPr lang="en-US" altLang="ja-JP" dirty="0"/>
              <a:t> developer network</a:t>
            </a:r>
            <a:r>
              <a:rPr lang="ja-JP" altLang="en-US" dirty="0"/>
              <a:t>のユーザー登録をする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 dirty="0">
                <a:hlinkClick r:id="rId3"/>
              </a:rPr>
              <a:t>https://cybozu.dev/ja/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・開発者ライセンスの申し込みをする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en-US" altLang="ja-JP" dirty="0">
                <a:hlinkClick r:id="rId4"/>
              </a:rPr>
              <a:t>https://cybozudev.zendesk.com/hc/ja/articles/200720464#step4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・ライセンス発行を待つ</a:t>
            </a:r>
            <a:r>
              <a:rPr lang="en-US" altLang="ja-JP" dirty="0"/>
              <a:t>(15〜20</a:t>
            </a:r>
            <a:r>
              <a:rPr lang="ja-JP" altLang="en-US" dirty="0"/>
              <a:t>分ほどかかります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ja-JP" altLang="en-US" dirty="0"/>
              <a:t>・登録メールアドレス宛に届く</a:t>
            </a:r>
            <a:r>
              <a:rPr lang="en-US" altLang="ja-JP" dirty="0" err="1"/>
              <a:t>kintone</a:t>
            </a:r>
            <a:r>
              <a:rPr lang="ja-JP" altLang="en-US" dirty="0"/>
              <a:t>環境の</a:t>
            </a:r>
            <a:r>
              <a:rPr lang="en-US" altLang="ja-JP" dirty="0"/>
              <a:t>URL</a:t>
            </a:r>
            <a:r>
              <a:rPr lang="ja-JP" altLang="en-US" dirty="0"/>
              <a:t>からログイン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といった手順で進める必要があります。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EA07BB9-9B3F-4EA4-B0AC-9FE2E7F0D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610" y="1996922"/>
            <a:ext cx="1677152" cy="9503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0F2DE8-8A8D-469E-81EA-8572DFB35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610" y="4842461"/>
            <a:ext cx="3661254" cy="12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２ー１．データベースの作り方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4658B41-FBC1-4FB6-AF18-FD07C67A5578}"/>
              </a:ext>
            </a:extLst>
          </p:cNvPr>
          <p:cNvSpPr/>
          <p:nvPr/>
        </p:nvSpPr>
        <p:spPr>
          <a:xfrm>
            <a:off x="251136" y="1120676"/>
            <a:ext cx="8672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333333"/>
                </a:solidFill>
                <a:latin typeface="YakuHanJPs"/>
              </a:rPr>
              <a:t>kintone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では、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1</a:t>
            </a:r>
            <a:r>
              <a:rPr lang="ja-JP" altLang="en-US" dirty="0" err="1">
                <a:solidFill>
                  <a:srgbClr val="333333"/>
                </a:solidFill>
                <a:latin typeface="YakuHanJPs"/>
              </a:rPr>
              <a:t>つの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データベースを「アプリ」と呼びます。</a:t>
            </a:r>
            <a:br>
              <a:rPr lang="ja-JP" altLang="en-US" dirty="0">
                <a:solidFill>
                  <a:srgbClr val="333333"/>
                </a:solidFill>
                <a:latin typeface="YakuHanJPs"/>
              </a:rPr>
            </a:br>
            <a:r>
              <a:rPr lang="ja-JP" altLang="en-US" dirty="0">
                <a:solidFill>
                  <a:srgbClr val="333333"/>
                </a:solidFill>
                <a:latin typeface="YakuHanJPs"/>
              </a:rPr>
              <a:t>アプリを複数作ることで複数の種類のデータベースを作ることができます。</a:t>
            </a:r>
            <a:br>
              <a:rPr lang="ja-JP" altLang="en-US" dirty="0">
                <a:solidFill>
                  <a:srgbClr val="333333"/>
                </a:solidFill>
                <a:latin typeface="YakuHanJPs"/>
              </a:rPr>
            </a:br>
            <a:r>
              <a:rPr lang="ja-JP" altLang="en-US" dirty="0">
                <a:solidFill>
                  <a:srgbClr val="333333"/>
                </a:solidFill>
                <a:latin typeface="YakuHanJPs"/>
              </a:rPr>
              <a:t>わかりやすい例だと</a:t>
            </a:r>
            <a:endParaRPr lang="en-US" altLang="ja-JP" dirty="0">
              <a:solidFill>
                <a:srgbClr val="333333"/>
              </a:solidFill>
              <a:latin typeface="YakuHanJPs"/>
            </a:endParaRPr>
          </a:p>
          <a:p>
            <a:endParaRPr lang="ja-JP" altLang="en-US" dirty="0">
              <a:solidFill>
                <a:srgbClr val="333333"/>
              </a:solidFill>
              <a:latin typeface="YakuHanJP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333333"/>
                </a:solidFill>
                <a:latin typeface="YakuHanJPs"/>
              </a:rPr>
              <a:t>案件管理アプリ 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(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案件情報をためる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DB)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333333"/>
                </a:solidFill>
                <a:latin typeface="YakuHanJPs"/>
              </a:rPr>
              <a:t>顧客管理アプリ 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(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顧客情報をためる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DB)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333333"/>
                </a:solidFill>
                <a:latin typeface="YakuHanJPs"/>
              </a:rPr>
              <a:t>日報管理アプリ 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(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日々の日報をためる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DB)</a:t>
            </a:r>
            <a:endParaRPr lang="en-US" altLang="ja-JP" b="0" i="0" dirty="0">
              <a:solidFill>
                <a:srgbClr val="333333"/>
              </a:solidFill>
              <a:effectLst/>
              <a:latin typeface="YakuHanJPs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91FE2C-5D83-405F-A524-DC9772FC14F9}"/>
              </a:ext>
            </a:extLst>
          </p:cNvPr>
          <p:cNvSpPr/>
          <p:nvPr/>
        </p:nvSpPr>
        <p:spPr>
          <a:xfrm>
            <a:off x="307976" y="3253441"/>
            <a:ext cx="40680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333333"/>
                </a:solidFill>
                <a:latin typeface="YakuHanJPs"/>
              </a:rPr>
              <a:t>アプリの作成方法は、</a:t>
            </a:r>
            <a:r>
              <a:rPr lang="en-US" altLang="ja-JP" dirty="0" err="1"/>
              <a:t>kintone</a:t>
            </a:r>
            <a:r>
              <a:rPr lang="ja-JP" altLang="en-US" dirty="0"/>
              <a:t>公式</a:t>
            </a:r>
            <a:r>
              <a:rPr lang="en-US" altLang="ja-JP" dirty="0"/>
              <a:t>HP</a:t>
            </a:r>
            <a:r>
              <a:rPr lang="ja-JP" altLang="en-US" dirty="0"/>
              <a:t>に</a:t>
            </a:r>
            <a:r>
              <a:rPr lang="ja-JP" altLang="en-US" dirty="0">
                <a:hlinkClick r:id="rId3"/>
              </a:rPr>
              <a:t>資料</a:t>
            </a:r>
            <a:r>
              <a:rPr lang="ja-JP" altLang="en-US" dirty="0"/>
              <a:t>があります。ログイン後のトップページ </a:t>
            </a:r>
            <a:r>
              <a:rPr lang="en-US" altLang="ja-JP" dirty="0"/>
              <a:t>(</a:t>
            </a:r>
            <a:r>
              <a:rPr lang="ja-JP" altLang="en-US" dirty="0"/>
              <a:t>このトップのことをポータルと呼びます</a:t>
            </a:r>
            <a:r>
              <a:rPr lang="en-US" altLang="ja-JP" dirty="0"/>
              <a:t>) </a:t>
            </a:r>
            <a:r>
              <a:rPr lang="ja-JP" altLang="en-US" dirty="0"/>
              <a:t>の右側のアプリの＋ボタンから新規にアプリを作成します。</a:t>
            </a:r>
            <a:endParaRPr lang="ja-JP" altLang="en-US" b="1" i="0" dirty="0">
              <a:solidFill>
                <a:srgbClr val="333333"/>
              </a:solidFill>
              <a:effectLst/>
              <a:latin typeface="YakuHanJPs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022ED13-EE7B-4E8F-86EA-C53AC1FB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47249"/>
            <a:ext cx="4558934" cy="32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２ー２．アプリの作成方法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074" name="Picture 2" descr="https://camo.qiitausercontent.com/0c62d3fe7c53e0b37332b4effa1c119647f18d27/68747470733a2f2f71696974612d696d6167652d73746f72652e73332e616d617a6f6e6177732e636f6d2f302f3135333035312f62373463356365322d386138662d643436312d376530642d6532306337623264626463352e676966">
            <a:extLst>
              <a:ext uri="{FF2B5EF4-FFF2-40B4-BE49-F238E27FC236}">
                <a16:creationId xmlns:a16="http://schemas.microsoft.com/office/drawing/2014/main" id="{60B01D94-4D00-4E93-A34A-41AA008B33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82" y="1134705"/>
            <a:ext cx="7466918" cy="51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DBAF121-8B37-4261-9770-972210E7EA7C}"/>
              </a:ext>
            </a:extLst>
          </p:cNvPr>
          <p:cNvSpPr/>
          <p:nvPr/>
        </p:nvSpPr>
        <p:spPr>
          <a:xfrm>
            <a:off x="251136" y="1082003"/>
            <a:ext cx="14259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333333"/>
                </a:solidFill>
                <a:latin typeface="YakuHanJPs"/>
              </a:rPr>
              <a:t>kintone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のメイン機能「ドラッグ</a:t>
            </a:r>
            <a:r>
              <a:rPr lang="en-US" altLang="ja-JP" dirty="0">
                <a:solidFill>
                  <a:srgbClr val="333333"/>
                </a:solidFill>
                <a:latin typeface="YakuHanJPs"/>
              </a:rPr>
              <a:t>&amp;</a:t>
            </a:r>
            <a:r>
              <a:rPr lang="ja-JP" altLang="en-US" dirty="0">
                <a:solidFill>
                  <a:srgbClr val="333333"/>
                </a:solidFill>
                <a:latin typeface="YakuHanJPs"/>
              </a:rPr>
              <a:t>ドロップでデータベース構築」を行います。</a:t>
            </a:r>
            <a:endParaRPr lang="en-US" altLang="ja-JP" dirty="0">
              <a:solidFill>
                <a:srgbClr val="333333"/>
              </a:solidFill>
              <a:latin typeface="YakuHanJPs"/>
            </a:endParaRPr>
          </a:p>
          <a:p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YakuHanJPs"/>
              </a:rPr>
              <a:t>※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  <a:latin typeface="YakuHanJPs"/>
              </a:rPr>
              <a:t>動画あり</a:t>
            </a:r>
            <a:endParaRPr lang="ja-JP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7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if2.gif">
            <a:extLst>
              <a:ext uri="{FF2B5EF4-FFF2-40B4-BE49-F238E27FC236}">
                <a16:creationId xmlns:a16="http://schemas.microsoft.com/office/drawing/2014/main" id="{DFDF1A55-11AF-4421-B57C-7C30A9BAB4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82" y="1134705"/>
            <a:ext cx="7466918" cy="51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２ー３．データの登録方法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DBAF121-8B37-4261-9770-972210E7EA7C}"/>
              </a:ext>
            </a:extLst>
          </p:cNvPr>
          <p:cNvSpPr/>
          <p:nvPr/>
        </p:nvSpPr>
        <p:spPr>
          <a:xfrm>
            <a:off x="251136" y="1082003"/>
            <a:ext cx="14259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レコード一覧画面からぽちぽちすればできます。</a:t>
            </a:r>
            <a:endParaRPr lang="en-US" altLang="ja-JP" dirty="0"/>
          </a:p>
          <a:p>
            <a:r>
              <a:rPr lang="en-US" altLang="ja-JP" dirty="0">
                <a:solidFill>
                  <a:schemeClr val="bg1">
                    <a:lumMod val="65000"/>
                  </a:schemeClr>
                </a:solidFill>
              </a:rPr>
              <a:t>※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動画あり</a:t>
            </a:r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３ー１．</a:t>
            </a:r>
            <a:r>
              <a:rPr lang="en-US" altLang="ja-JP" sz="2800" dirty="0" err="1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RestAPI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共通事項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440F17-BBD0-4E04-A7A4-FB6FCB7285D0}"/>
              </a:ext>
            </a:extLst>
          </p:cNvPr>
          <p:cNvSpPr/>
          <p:nvPr/>
        </p:nvSpPr>
        <p:spPr>
          <a:xfrm>
            <a:off x="251136" y="1101882"/>
            <a:ext cx="8598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kintoneのデータを操作するためには、</a:t>
            </a:r>
          </a:p>
          <a:p>
            <a:endParaRPr lang="ja-JP" altLang="en-US" dirty="0"/>
          </a:p>
          <a:p>
            <a:r>
              <a:rPr lang="ja-JP" altLang="en-US" dirty="0"/>
              <a:t>・URI/URL</a:t>
            </a:r>
          </a:p>
          <a:p>
            <a:r>
              <a:rPr lang="ja-JP" altLang="en-US" dirty="0"/>
              <a:t>・メソッド</a:t>
            </a:r>
          </a:p>
          <a:p>
            <a:r>
              <a:rPr lang="ja-JP" altLang="en-US" dirty="0"/>
              <a:t>・ヘッダー (認証)</a:t>
            </a:r>
          </a:p>
          <a:p>
            <a:r>
              <a:rPr lang="ja-JP" altLang="en-US" dirty="0"/>
              <a:t>・リクエストパラメータ (GETの場合はURIに追記)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が必要になります。</a:t>
            </a:r>
          </a:p>
          <a:p>
            <a:r>
              <a:rPr lang="ja-JP" altLang="en-US" dirty="0"/>
              <a:t>これはkintoneだけでなく、いわゆる一般的なREST APIで必要な項目になります。</a:t>
            </a:r>
          </a:p>
          <a:p>
            <a:endParaRPr lang="en-US" altLang="ja-JP" dirty="0"/>
          </a:p>
          <a:p>
            <a:r>
              <a:rPr lang="en-US" altLang="ja-JP" dirty="0">
                <a:hlinkClick r:id="rId3"/>
              </a:rPr>
              <a:t>https://cybozu.dev/ja/kintone/docs/rest-api/overview/authentication/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281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３ー２．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URI/URL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とメソッド</a:t>
            </a: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F432D3B-67B8-4D04-AE91-CECA92E72DB8}"/>
              </a:ext>
            </a:extLst>
          </p:cNvPr>
          <p:cNvSpPr/>
          <p:nvPr/>
        </p:nvSpPr>
        <p:spPr>
          <a:xfrm>
            <a:off x="279555" y="1101882"/>
            <a:ext cx="8584889" cy="22536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 </a:t>
            </a:r>
            <a:r>
              <a:rPr lang="ja-JP" altLang="en-US" sz="1400" dirty="0">
                <a:solidFill>
                  <a:srgbClr val="FFFF00"/>
                </a:solidFill>
              </a:rPr>
              <a:t>レコードを</a:t>
            </a:r>
            <a:r>
              <a:rPr lang="en-US" altLang="ja-JP" sz="1400" dirty="0">
                <a:solidFill>
                  <a:srgbClr val="FFFF00"/>
                </a:solidFill>
              </a:rPr>
              <a:t>1</a:t>
            </a:r>
            <a:r>
              <a:rPr lang="ja-JP" altLang="en-US" sz="1400" dirty="0">
                <a:solidFill>
                  <a:srgbClr val="FFFF00"/>
                </a:solidFill>
              </a:rPr>
              <a:t>件を操作する場合は、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record.json</a:t>
            </a:r>
            <a:endParaRPr lang="en-US" altLang="ja-JP" sz="1400" dirty="0"/>
          </a:p>
          <a:p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400" dirty="0">
                <a:solidFill>
                  <a:srgbClr val="FFFF00"/>
                </a:solidFill>
              </a:rPr>
              <a:t>// </a:t>
            </a:r>
            <a:r>
              <a:rPr lang="ja-JP" altLang="en-US" sz="1400" dirty="0">
                <a:solidFill>
                  <a:srgbClr val="FFFF00"/>
                </a:solidFill>
              </a:rPr>
              <a:t>レコード複数件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</a:t>
            </a:r>
            <a:r>
              <a:rPr lang="en-US" altLang="ja-JP" sz="1400" dirty="0" err="1"/>
              <a:t>records.json</a:t>
            </a:r>
            <a:endParaRPr lang="en-US" altLang="ja-JP" sz="1400" dirty="0"/>
          </a:p>
          <a:p>
            <a:endParaRPr kumimoji="1" lang="en-US" altLang="ja-JP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400" dirty="0">
                <a:solidFill>
                  <a:srgbClr val="FFFF00"/>
                </a:solidFill>
              </a:rPr>
              <a:t>// </a:t>
            </a:r>
            <a:r>
              <a:rPr lang="ja-JP" altLang="en-US" sz="1400" dirty="0">
                <a:solidFill>
                  <a:srgbClr val="FFFF00"/>
                </a:solidFill>
              </a:rPr>
              <a:t>アプリのフィーム情報</a:t>
            </a:r>
            <a:endParaRPr lang="en-US" altLang="ja-JP" sz="1400" dirty="0">
              <a:solidFill>
                <a:srgbClr val="FFFF00"/>
              </a:solidFill>
            </a:endParaRPr>
          </a:p>
          <a:p>
            <a:r>
              <a:rPr lang="en-US" altLang="ja-JP" sz="1400" dirty="0"/>
              <a:t>https://(</a:t>
            </a:r>
            <a:r>
              <a:rPr lang="ja-JP" altLang="en-US" sz="1400" dirty="0"/>
              <a:t>サブドメイン名</a:t>
            </a:r>
            <a:r>
              <a:rPr lang="en-US" altLang="ja-JP" sz="1400" dirty="0"/>
              <a:t>).cybozu.com/k/v1/app/form/</a:t>
            </a:r>
            <a:r>
              <a:rPr lang="en-US" altLang="ja-JP" sz="1400" dirty="0" err="1"/>
              <a:t>fields.json</a:t>
            </a:r>
            <a:endParaRPr kumimoji="1" lang="ja-JP" altLang="en-US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122" name="Picture 2" descr="image3.png">
            <a:extLst>
              <a:ext uri="{FF2B5EF4-FFF2-40B4-BE49-F238E27FC236}">
                <a16:creationId xmlns:a16="http://schemas.microsoft.com/office/drawing/2014/main" id="{050AA64A-7191-4209-AE82-45636DAD3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29" y="3905477"/>
            <a:ext cx="5643883" cy="245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4F3CC7C-12DF-45EA-BBD2-55AC9188C18A}"/>
              </a:ext>
            </a:extLst>
          </p:cNvPr>
          <p:cNvSpPr/>
          <p:nvPr/>
        </p:nvSpPr>
        <p:spPr>
          <a:xfrm>
            <a:off x="279555" y="4661807"/>
            <a:ext cx="2654080" cy="150774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chemeClr val="bg1"/>
                </a:solidFill>
              </a:rPr>
              <a:t>GET / POST / PUT / DELETE</a:t>
            </a:r>
          </a:p>
          <a:p>
            <a:r>
              <a:rPr lang="en-US" altLang="ja-JP" sz="1400" dirty="0">
                <a:solidFill>
                  <a:srgbClr val="FFFF00"/>
                </a:solidFill>
              </a:rPr>
              <a:t>(</a:t>
            </a:r>
            <a:r>
              <a:rPr lang="ja-JP" altLang="en-US" sz="1400" dirty="0">
                <a:solidFill>
                  <a:srgbClr val="FFFF00"/>
                </a:solidFill>
              </a:rPr>
              <a:t>取得 </a:t>
            </a:r>
            <a:r>
              <a:rPr lang="en-US" altLang="ja-JP" sz="1400" dirty="0">
                <a:solidFill>
                  <a:srgbClr val="FFFF00"/>
                </a:solidFill>
              </a:rPr>
              <a:t>/ </a:t>
            </a:r>
            <a:r>
              <a:rPr lang="ja-JP" altLang="en-US" sz="1400" dirty="0">
                <a:solidFill>
                  <a:srgbClr val="FFFF00"/>
                </a:solidFill>
              </a:rPr>
              <a:t>新規登録 </a:t>
            </a:r>
            <a:r>
              <a:rPr lang="en-US" altLang="ja-JP" sz="1400" dirty="0">
                <a:solidFill>
                  <a:srgbClr val="FFFF00"/>
                </a:solidFill>
              </a:rPr>
              <a:t>/ </a:t>
            </a:r>
            <a:r>
              <a:rPr lang="ja-JP" altLang="en-US" sz="1400" dirty="0">
                <a:solidFill>
                  <a:srgbClr val="FFFF00"/>
                </a:solidFill>
              </a:rPr>
              <a:t>更新 </a:t>
            </a:r>
            <a:r>
              <a:rPr lang="en-US" altLang="ja-JP" sz="1400" dirty="0">
                <a:solidFill>
                  <a:srgbClr val="FFFF00"/>
                </a:solidFill>
              </a:rPr>
              <a:t>/ </a:t>
            </a:r>
            <a:r>
              <a:rPr lang="ja-JP" altLang="en-US" sz="1400" dirty="0">
                <a:solidFill>
                  <a:srgbClr val="FFFF00"/>
                </a:solidFill>
              </a:rPr>
              <a:t>削除</a:t>
            </a:r>
            <a:r>
              <a:rPr lang="en-US" altLang="ja-JP" sz="1400" dirty="0">
                <a:solidFill>
                  <a:srgbClr val="FFFF00"/>
                </a:solidFill>
              </a:rPr>
              <a:t>)</a:t>
            </a:r>
            <a:endParaRPr lang="en-US" altLang="ja-JP" sz="1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66A590-1ABA-4888-973C-C60E6D45A431}"/>
              </a:ext>
            </a:extLst>
          </p:cNvPr>
          <p:cNvSpPr/>
          <p:nvPr/>
        </p:nvSpPr>
        <p:spPr>
          <a:xfrm>
            <a:off x="225059" y="3502480"/>
            <a:ext cx="2708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/>
              <a:t>メソッド</a:t>
            </a:r>
            <a:endParaRPr lang="en-US" altLang="ja-JP" b="1" dirty="0"/>
          </a:p>
          <a:p>
            <a:r>
              <a:rPr lang="ja-JP" altLang="en-US" dirty="0"/>
              <a:t>kintoneでは以下の4種類用意しています</a:t>
            </a:r>
          </a:p>
        </p:txBody>
      </p:sp>
      <p:sp>
        <p:nvSpPr>
          <p:cNvPr id="3" name="矢印: 左右 2">
            <a:extLst>
              <a:ext uri="{FF2B5EF4-FFF2-40B4-BE49-F238E27FC236}">
                <a16:creationId xmlns:a16="http://schemas.microsoft.com/office/drawing/2014/main" id="{BCBAC5BC-9857-4DDB-AC48-173976996236}"/>
              </a:ext>
            </a:extLst>
          </p:cNvPr>
          <p:cNvSpPr/>
          <p:nvPr/>
        </p:nvSpPr>
        <p:spPr>
          <a:xfrm rot="1545110" flipV="1">
            <a:off x="1445284" y="3424168"/>
            <a:ext cx="2630169" cy="254296"/>
          </a:xfrm>
          <a:prstGeom prst="left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207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1"/>
          <p:cNvSpPr>
            <a:spLocks noGrp="1"/>
          </p:cNvSpPr>
          <p:nvPr>
            <p:ph type="title" idx="4294967295"/>
          </p:nvPr>
        </p:nvSpPr>
        <p:spPr>
          <a:xfrm>
            <a:off x="251136" y="273922"/>
            <a:ext cx="8229600" cy="5619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 eaLnBrk="1" latinLnBrk="1" hangingPunct="1">
              <a:lnSpc>
                <a:spcPct val="110000"/>
              </a:lnSpc>
              <a:spcBef>
                <a:spcPct val="25000"/>
              </a:spcBef>
            </a:pP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３ー３．ヘッダー 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(</a:t>
            </a:r>
            <a:r>
              <a:rPr lang="ja-JP" altLang="en-US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認証</a:t>
            </a:r>
            <a:r>
              <a:rPr lang="en-US" altLang="ja-JP" sz="2800" dirty="0">
                <a:solidFill>
                  <a:schemeClr val="tx2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)</a:t>
            </a:r>
            <a:endParaRPr lang="ja-JP" altLang="en-US" sz="2800" dirty="0">
              <a:solidFill>
                <a:schemeClr val="tx2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099" name="スライド番号プレースホルダー 3"/>
          <p:cNvSpPr txBox="1">
            <a:spLocks/>
          </p:cNvSpPr>
          <p:nvPr/>
        </p:nvSpPr>
        <p:spPr bwMode="auto">
          <a:xfrm>
            <a:off x="6948488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8FAC8A-E6DC-4B55-B38E-E698B51BB229}" type="slidenum">
              <a:rPr lang="ja-JP" altLang="en-US" sz="1200">
                <a:solidFill>
                  <a:srgbClr val="89898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200">
              <a:solidFill>
                <a:srgbClr val="89898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AutoShape 4" descr="「暴走」の画像検索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6" descr="「暴走」の画像検索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672E80-5FE7-4ACE-9A72-CA4C6F4EEB75}"/>
              </a:ext>
            </a:extLst>
          </p:cNvPr>
          <p:cNvSpPr/>
          <p:nvPr/>
        </p:nvSpPr>
        <p:spPr>
          <a:xfrm>
            <a:off x="251136" y="1097886"/>
            <a:ext cx="86071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認証 や リクエストパラメータで送るデータ形式 を示すものです。</a:t>
            </a:r>
          </a:p>
          <a:p>
            <a:endParaRPr lang="ja-JP" altLang="en-US" dirty="0"/>
          </a:p>
          <a:p>
            <a:r>
              <a:rPr lang="ja-JP" altLang="en-US" dirty="0"/>
              <a:t>kintoneでは</a:t>
            </a:r>
          </a:p>
          <a:p>
            <a:endParaRPr lang="ja-JP" altLang="en-US" dirty="0"/>
          </a:p>
          <a:p>
            <a:r>
              <a:rPr lang="ja-JP" altLang="en-US" dirty="0"/>
              <a:t>・ログインID/パスワード 認証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・APIトークン認証</a:t>
            </a:r>
          </a:p>
          <a:p>
            <a:endParaRPr lang="en-US" altLang="ja-JP" dirty="0"/>
          </a:p>
          <a:p>
            <a:r>
              <a:rPr lang="ja-JP" altLang="en-US" dirty="0"/>
              <a:t>・(セッション認証)</a:t>
            </a:r>
          </a:p>
          <a:p>
            <a:endParaRPr lang="en-US" altLang="ja-JP" dirty="0"/>
          </a:p>
          <a:p>
            <a:r>
              <a:rPr lang="ja-JP" altLang="en-US" dirty="0"/>
              <a:t>の3種類があります。</a:t>
            </a:r>
          </a:p>
          <a:p>
            <a:r>
              <a:rPr lang="ja-JP" altLang="en-US" dirty="0"/>
              <a:t>(セッション認証はブラウザのクッキーを利用するので暗黙的認証です)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B708B3-4D67-435D-8B7C-B923FEDAAA2F}"/>
              </a:ext>
            </a:extLst>
          </p:cNvPr>
          <p:cNvSpPr/>
          <p:nvPr/>
        </p:nvSpPr>
        <p:spPr>
          <a:xfrm>
            <a:off x="307976" y="2563587"/>
            <a:ext cx="8550274" cy="74294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ja-JP" sz="1400" dirty="0">
                <a:solidFill>
                  <a:srgbClr val="FFFF00"/>
                </a:solidFill>
              </a:rPr>
              <a:t>// ID/</a:t>
            </a:r>
            <a:r>
              <a:rPr lang="ja-JP" altLang="en-US" sz="1400" dirty="0">
                <a:solidFill>
                  <a:srgbClr val="FFFF00"/>
                </a:solidFill>
              </a:rPr>
              <a:t>パスワードが </a:t>
            </a:r>
            <a:r>
              <a:rPr lang="en-US" altLang="ja-JP" sz="1400" dirty="0">
                <a:solidFill>
                  <a:srgbClr val="FFFF00"/>
                </a:solidFill>
              </a:rPr>
              <a:t>demo/password </a:t>
            </a:r>
            <a:r>
              <a:rPr lang="ja-JP" altLang="en-US" sz="1400" dirty="0">
                <a:solidFill>
                  <a:srgbClr val="FFFF00"/>
                </a:solidFill>
              </a:rPr>
              <a:t>の場合、「</a:t>
            </a:r>
            <a:r>
              <a:rPr lang="en-US" altLang="ja-JP" sz="1400" dirty="0" err="1">
                <a:solidFill>
                  <a:srgbClr val="FFFF00"/>
                </a:solidFill>
              </a:rPr>
              <a:t>demo:password</a:t>
            </a:r>
            <a:r>
              <a:rPr lang="ja-JP" altLang="en-US" sz="1400" dirty="0">
                <a:solidFill>
                  <a:srgbClr val="FFFF00"/>
                </a:solidFill>
              </a:rPr>
              <a:t>」を</a:t>
            </a:r>
            <a:r>
              <a:rPr lang="en-US" altLang="ja-JP" sz="1400" dirty="0">
                <a:solidFill>
                  <a:srgbClr val="FFFF00"/>
                </a:solidFill>
              </a:rPr>
              <a:t>base64</a:t>
            </a:r>
            <a:r>
              <a:rPr lang="ja-JP" altLang="en-US" sz="1400" dirty="0">
                <a:solidFill>
                  <a:srgbClr val="FFFF00"/>
                </a:solidFill>
              </a:rPr>
              <a:t>でエンコードしたものを利用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'X-</a:t>
            </a:r>
            <a:r>
              <a:rPr lang="en-US" altLang="ja-JP" sz="1400" dirty="0" err="1">
                <a:solidFill>
                  <a:schemeClr val="bg1"/>
                </a:solidFill>
              </a:rPr>
              <a:t>Cybozu</a:t>
            </a:r>
            <a:r>
              <a:rPr lang="en-US" altLang="ja-JP" sz="1400" dirty="0">
                <a:solidFill>
                  <a:schemeClr val="bg1"/>
                </a:solidFill>
              </a:rPr>
              <a:t>-Authorization: ZGVtbzpwYXNzd29yZA=='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2001912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LMS_API_VERSION" val="SCORM 1.2"/>
  <p:tag name="ISPRING_ULTRA_SCORM_COURSE_ID" val="2FB98E69-29C4-4A6B-85DC-5AA21706F4F0"/>
  <p:tag name="ISPRING_CMI5_LAUNCH_METHOD" val="any window"/>
  <p:tag name="ISPRING_SCORM_RATE_SLIDES" val="1"/>
  <p:tag name="ISPRINGCLOUDFOLDERID" val="1"/>
  <p:tag name="ISPRINGONLINEFOLDERID" val="1"/>
  <p:tag name="ISPRING_OUTPUT_FOLDER" val="[[&quot;x6\&quot;T{0A1F2BAE-1CEA-4DCF-97F0-F7F7D714EBC9}&quot;,&quot;C:\\Users\\kejun.chang\\Documents\\GitHub\\efw4_online_pp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PASSING_SCORE" val="100.000000"/>
  <p:tag name="ISPRING_ULTRA_SCORM_COURCE_TITLE" val="EFW紹介v1.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EFW紹介v1.6"/>
</p:tagLst>
</file>

<file path=ppt/theme/theme1.xml><?xml version="1.0" encoding="utf-8"?>
<a:theme xmlns:a="http://schemas.openxmlformats.org/drawingml/2006/main" name="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​​テーマ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kumimoji="1" sz="1400" dirty="0" smtClean="0">
            <a:solidFill>
              <a:schemeClr val="tx1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39203</TotalTime>
  <Words>1323</Words>
  <Application>Microsoft Office PowerPoint</Application>
  <PresentationFormat>画面に合わせる (4:3)</PresentationFormat>
  <Paragraphs>187</Paragraphs>
  <Slides>13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0" baseType="lpstr">
      <vt:lpstr>Meiryo UI</vt:lpstr>
      <vt:lpstr>ＭＳ Ｐゴシック</vt:lpstr>
      <vt:lpstr>MS UI Gothic</vt:lpstr>
      <vt:lpstr>YakuHanJPs</vt:lpstr>
      <vt:lpstr>Arial</vt:lpstr>
      <vt:lpstr>Calibri</vt:lpstr>
      <vt:lpstr>1_Office ​​テーマ</vt:lpstr>
      <vt:lpstr>PowerPoint プレゼンテーション</vt:lpstr>
      <vt:lpstr>１ー１．開発者ライセンスとは</vt:lpstr>
      <vt:lpstr>１ー２．開発者ライセンスの取得方法</vt:lpstr>
      <vt:lpstr>２ー１．データベースの作り方</vt:lpstr>
      <vt:lpstr>２ー２．アプリの作成方法</vt:lpstr>
      <vt:lpstr>２ー３．データの登録方法</vt:lpstr>
      <vt:lpstr>３ー１．RestAPI共通事項</vt:lpstr>
      <vt:lpstr>３ー２．URI/URLとメソッド</vt:lpstr>
      <vt:lpstr>３ー３．ヘッダー (認証)</vt:lpstr>
      <vt:lpstr>３ー４．APIトークン認証</vt:lpstr>
      <vt:lpstr>３ー５．GETメソッド（取得）</vt:lpstr>
      <vt:lpstr>３ー６．POSTメソッド（新規登録）</vt:lpstr>
      <vt:lpstr>※参考資料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EFW紹介v1.6</dc:title>
  <dc:creator>常 珂軍</dc:creator>
  <cp:lastModifiedBy>常 珂軍</cp:lastModifiedBy>
  <cp:revision>5169</cp:revision>
  <cp:lastPrinted>2012-10-25T09:56:50Z</cp:lastPrinted>
  <dcterms:modified xsi:type="dcterms:W3CDTF">2023-02-15T03:34:03Z</dcterms:modified>
</cp:coreProperties>
</file>